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3" r:id="rId4"/>
    <p:sldId id="264" r:id="rId5"/>
    <p:sldId id="262" r:id="rId6"/>
    <p:sldId id="259" r:id="rId7"/>
    <p:sldId id="260" r:id="rId8"/>
    <p:sldId id="261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42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«Как правильно провести мастер-класс»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3857620" y="4572008"/>
            <a:ext cx="4857784" cy="1066792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 smtClean="0">
                <a:solidFill>
                  <a:schemeClr val="tx1"/>
                </a:solidFill>
              </a:rPr>
              <a:t>Автор: </a:t>
            </a:r>
          </a:p>
          <a:p>
            <a:pPr algn="r"/>
            <a:r>
              <a:rPr lang="ru-RU" b="1" dirty="0" err="1" smtClean="0">
                <a:solidFill>
                  <a:schemeClr val="tx1"/>
                </a:solidFill>
              </a:rPr>
              <a:t>Грибанова</a:t>
            </a:r>
            <a:r>
              <a:rPr lang="ru-RU" b="1" dirty="0" smtClean="0">
                <a:solidFill>
                  <a:schemeClr val="tx1"/>
                </a:solidFill>
              </a:rPr>
              <a:t> Людмила Петровна, </a:t>
            </a:r>
          </a:p>
          <a:p>
            <a:pPr algn="r"/>
            <a:r>
              <a:rPr lang="ru-RU" b="1" dirty="0" smtClean="0">
                <a:solidFill>
                  <a:schemeClr val="tx1"/>
                </a:solidFill>
              </a:rPr>
              <a:t>старший воспитатель, 1КК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14620"/>
            <a:ext cx="8229600" cy="1143000"/>
          </a:xfrm>
        </p:spPr>
        <p:txBody>
          <a:bodyPr/>
          <a:lstStyle/>
          <a:p>
            <a:r>
              <a:rPr lang="ru-RU" b="1" dirty="0" smtClean="0"/>
              <a:t>Спасибо за внимание!</a:t>
            </a: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1490" y="3786190"/>
            <a:ext cx="830103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ru-RU" sz="3100" b="1" i="1" dirty="0" smtClean="0"/>
              <a:t>Роль педагога состоит в том, </a:t>
            </a:r>
            <a:r>
              <a:rPr lang="ru-RU" sz="3100" b="1" i="1" dirty="0" smtClean="0"/>
              <a:t/>
            </a:r>
            <a:br>
              <a:rPr lang="ru-RU" sz="3100" b="1" i="1" dirty="0" smtClean="0"/>
            </a:br>
            <a:r>
              <a:rPr lang="ru-RU" sz="3100" b="1" i="1" dirty="0" smtClean="0"/>
              <a:t>чтобы </a:t>
            </a:r>
            <a:r>
              <a:rPr lang="ru-RU" sz="3100" b="1" i="1" dirty="0" smtClean="0"/>
              <a:t>открывать двери, </a:t>
            </a: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i="1" dirty="0" smtClean="0"/>
              <a:t>а не в том, </a:t>
            </a:r>
            <a:r>
              <a:rPr lang="ru-RU" sz="3100" b="1" i="1" dirty="0" smtClean="0"/>
              <a:t>чтобы </a:t>
            </a:r>
            <a:r>
              <a:rPr lang="ru-RU" sz="3100" b="1" i="1" dirty="0" smtClean="0"/>
              <a:t>проталкивать в них учеников. 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2200" b="1" i="1" dirty="0" smtClean="0"/>
              <a:t>Артур </a:t>
            </a:r>
            <a:r>
              <a:rPr lang="ru-RU" sz="2200" b="1" i="1" dirty="0" err="1" smtClean="0"/>
              <a:t>Шнабель</a:t>
            </a:r>
            <a:r>
              <a:rPr lang="ru-RU" sz="2200" b="1" i="1" dirty="0" smtClean="0"/>
              <a:t>, </a:t>
            </a:r>
            <a:r>
              <a:rPr lang="ru-RU" sz="2200" b="1" i="1" dirty="0" smtClean="0"/>
              <a:t/>
            </a:r>
            <a:br>
              <a:rPr lang="ru-RU" sz="2200" b="1" i="1" dirty="0" smtClean="0"/>
            </a:br>
            <a:r>
              <a:rPr lang="ru-RU" sz="2200" b="1" i="1" dirty="0" smtClean="0"/>
              <a:t>австрийский </a:t>
            </a:r>
            <a:r>
              <a:rPr lang="ru-RU" sz="2200" b="1" i="1" dirty="0" smtClean="0"/>
              <a:t>пианист и педагог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smtClean="0"/>
              <a:t>Мастер-класс </a:t>
            </a:r>
            <a:r>
              <a:rPr lang="ru-RU" dirty="0" smtClean="0"/>
              <a:t>– это </a:t>
            </a:r>
            <a:r>
              <a:rPr lang="ru-RU" b="1" dirty="0" smtClean="0">
                <a:solidFill>
                  <a:srgbClr val="0070C0"/>
                </a:solidFill>
              </a:rPr>
              <a:t>открытая педагогическ</a:t>
            </a:r>
            <a:r>
              <a:rPr lang="ru-RU" dirty="0" smtClean="0">
                <a:solidFill>
                  <a:srgbClr val="0070C0"/>
                </a:solidFill>
              </a:rPr>
              <a:t>ая </a:t>
            </a:r>
            <a:r>
              <a:rPr lang="ru-RU" dirty="0" smtClean="0"/>
              <a:t>система, с помощью которой педагоги передают</a:t>
            </a:r>
            <a:r>
              <a:rPr lang="ru-RU" b="1" dirty="0" smtClean="0"/>
              <a:t> </a:t>
            </a:r>
            <a:r>
              <a:rPr lang="ru-RU" dirty="0" smtClean="0"/>
              <a:t>коллегам </a:t>
            </a:r>
            <a:r>
              <a:rPr lang="ru-RU" b="1" dirty="0" smtClean="0">
                <a:solidFill>
                  <a:srgbClr val="0070C0"/>
                </a:solidFill>
              </a:rPr>
              <a:t>новые возможности </a:t>
            </a:r>
            <a:r>
              <a:rPr lang="ru-RU" dirty="0" smtClean="0"/>
              <a:t>своей педагогической </a:t>
            </a:r>
            <a:r>
              <a:rPr lang="ru-RU" b="1" dirty="0" smtClean="0">
                <a:solidFill>
                  <a:srgbClr val="0070C0"/>
                </a:solidFill>
              </a:rPr>
              <a:t>практики. </a:t>
            </a: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ru-RU" sz="900" dirty="0" smtClean="0"/>
          </a:p>
          <a:p>
            <a:r>
              <a:rPr lang="ru-RU" b="1" dirty="0" smtClean="0"/>
              <a:t>Мастер – класс</a:t>
            </a:r>
            <a:r>
              <a:rPr lang="ru-RU" dirty="0" smtClean="0"/>
              <a:t> – это разовая </a:t>
            </a:r>
            <a:r>
              <a:rPr lang="ru-RU" b="1" dirty="0" smtClean="0">
                <a:solidFill>
                  <a:srgbClr val="0070C0"/>
                </a:solidFill>
              </a:rPr>
              <a:t>актуальная форма </a:t>
            </a:r>
            <a:r>
              <a:rPr lang="ru-RU" dirty="0" smtClean="0"/>
              <a:t>для общения и работы педагогов с целью </a:t>
            </a:r>
            <a:r>
              <a:rPr lang="ru-RU" b="1" dirty="0" smtClean="0">
                <a:solidFill>
                  <a:srgbClr val="0070C0"/>
                </a:solidFill>
              </a:rPr>
              <a:t>распространения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smtClean="0"/>
              <a:t>своего инновационного педагогического </a:t>
            </a:r>
            <a:r>
              <a:rPr lang="ru-RU" b="1" dirty="0" smtClean="0">
                <a:solidFill>
                  <a:srgbClr val="0070C0"/>
                </a:solidFill>
              </a:rPr>
              <a:t>опыта</a:t>
            </a:r>
            <a:r>
              <a:rPr lang="ru-RU" dirty="0" smtClean="0"/>
              <a:t> среди коллег, среди педагогов других ДОУ, района, города. </a:t>
            </a:r>
            <a:endParaRPr lang="ru-RU" dirty="0" smtClean="0"/>
          </a:p>
          <a:p>
            <a:pPr>
              <a:buNone/>
            </a:pPr>
            <a:endParaRPr lang="ru-RU" sz="900" dirty="0" smtClean="0"/>
          </a:p>
          <a:p>
            <a:r>
              <a:rPr lang="ru-RU" b="1" dirty="0" smtClean="0"/>
              <a:t>Мастер – класс</a:t>
            </a:r>
            <a:r>
              <a:rPr lang="ru-RU" dirty="0" smtClean="0"/>
              <a:t> - это основной </a:t>
            </a:r>
            <a:r>
              <a:rPr lang="ru-RU" b="1" dirty="0" smtClean="0">
                <a:solidFill>
                  <a:srgbClr val="0070C0"/>
                </a:solidFill>
              </a:rPr>
              <a:t>метод прямого и комментированного показа </a:t>
            </a:r>
            <a:r>
              <a:rPr lang="ru-RU" dirty="0" smtClean="0"/>
              <a:t>приемов своей работы. </a:t>
            </a:r>
          </a:p>
          <a:p>
            <a:pPr>
              <a:buNone/>
            </a:pPr>
            <a:endParaRPr lang="ru-RU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В </a:t>
            </a:r>
            <a:r>
              <a:rPr lang="ru-RU" dirty="0" smtClean="0"/>
              <a:t>основе любого мастер- класса </a:t>
            </a:r>
            <a:r>
              <a:rPr lang="ru-RU" dirty="0" smtClean="0"/>
              <a:t>стоит </a:t>
            </a:r>
            <a:r>
              <a:rPr lang="ru-RU" b="1" i="1" dirty="0" smtClean="0">
                <a:solidFill>
                  <a:srgbClr val="0070C0"/>
                </a:solidFill>
              </a:rPr>
              <a:t>личность </a:t>
            </a:r>
            <a:r>
              <a:rPr lang="ru-RU" b="1" i="1" dirty="0" smtClean="0">
                <a:solidFill>
                  <a:srgbClr val="0070C0"/>
                </a:solidFill>
              </a:rPr>
              <a:t>педагога </a:t>
            </a:r>
            <a:r>
              <a:rPr lang="ru-RU" dirty="0" smtClean="0"/>
              <a:t>новатора, которому </a:t>
            </a:r>
            <a:r>
              <a:rPr lang="ru-RU" b="1" i="1" dirty="0" smtClean="0"/>
              <a:t>свойственно новое мышление и собственный взгляд</a:t>
            </a:r>
            <a:r>
              <a:rPr lang="ru-RU" dirty="0" smtClean="0"/>
              <a:t> на тему или проблему.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 smtClean="0"/>
              <a:t>Кто </a:t>
            </a:r>
            <a:r>
              <a:rPr lang="ru-RU" b="1" i="1" dirty="0" smtClean="0"/>
              <a:t>может провести мастер-класс? </a:t>
            </a:r>
            <a:endParaRPr lang="ru-RU" b="1" i="1" dirty="0" smtClean="0"/>
          </a:p>
          <a:p>
            <a:pPr algn="ctr">
              <a:buNone/>
            </a:pPr>
            <a:endParaRPr lang="ru-RU" sz="900" b="1" i="1" dirty="0" smtClean="0"/>
          </a:p>
          <a:p>
            <a:pPr algn="ctr">
              <a:buNone/>
            </a:pPr>
            <a:endParaRPr lang="ru-RU" sz="900" b="1" i="1" dirty="0" smtClean="0"/>
          </a:p>
          <a:p>
            <a:pPr algn="just">
              <a:buNone/>
            </a:pPr>
            <a:r>
              <a:rPr lang="ru-RU" dirty="0" smtClean="0"/>
              <a:t>Тот</a:t>
            </a:r>
            <a:r>
              <a:rPr lang="ru-RU" dirty="0" smtClean="0"/>
              <a:t>, кто </a:t>
            </a:r>
            <a:r>
              <a:rPr lang="ru-RU" b="1" i="1" dirty="0" smtClean="0">
                <a:solidFill>
                  <a:srgbClr val="0070C0"/>
                </a:solidFill>
              </a:rPr>
              <a:t>готов передать </a:t>
            </a:r>
            <a:r>
              <a:rPr lang="ru-RU" dirty="0" smtClean="0"/>
              <a:t>его другим, а это </a:t>
            </a:r>
            <a:r>
              <a:rPr lang="ru-RU" b="1" i="1" dirty="0" smtClean="0">
                <a:solidFill>
                  <a:srgbClr val="0070C0"/>
                </a:solidFill>
              </a:rPr>
              <a:t>педагог, который давно </a:t>
            </a:r>
            <a:r>
              <a:rPr lang="ru-RU" dirty="0" smtClean="0"/>
              <a:t>работает над какой-либо педагогической </a:t>
            </a:r>
            <a:r>
              <a:rPr lang="ru-RU" b="1" dirty="0" smtClean="0">
                <a:solidFill>
                  <a:srgbClr val="0070C0"/>
                </a:solidFill>
              </a:rPr>
              <a:t>проблемой, изучил теорию и практику </a:t>
            </a:r>
            <a:r>
              <a:rPr lang="ru-RU" dirty="0" smtClean="0"/>
              <a:t>вопроса. </a:t>
            </a:r>
            <a:endParaRPr lang="ru-RU" dirty="0" smtClean="0"/>
          </a:p>
          <a:p>
            <a:pPr algn="just">
              <a:buNone/>
            </a:pPr>
            <a:endParaRPr lang="ru-RU" sz="800" dirty="0" smtClean="0"/>
          </a:p>
          <a:p>
            <a:pPr algn="just">
              <a:buNone/>
            </a:pPr>
            <a:endParaRPr lang="ru-RU" sz="800" dirty="0" smtClean="0"/>
          </a:p>
          <a:p>
            <a:pPr algn="just">
              <a:buNone/>
            </a:pPr>
            <a:r>
              <a:rPr lang="ru-RU" b="1" dirty="0" smtClean="0"/>
              <a:t>Основная </a:t>
            </a:r>
            <a:r>
              <a:rPr lang="ru-RU" b="1" dirty="0" smtClean="0"/>
              <a:t>задача</a:t>
            </a:r>
            <a:r>
              <a:rPr lang="ru-RU" dirty="0" smtClean="0"/>
              <a:t> </a:t>
            </a:r>
            <a:r>
              <a:rPr lang="ru-RU" dirty="0" smtClean="0"/>
              <a:t>педагога - </a:t>
            </a:r>
            <a:r>
              <a:rPr lang="ru-RU" dirty="0" smtClean="0">
                <a:solidFill>
                  <a:srgbClr val="0070C0"/>
                </a:solidFill>
              </a:rPr>
              <a:t>сообщить</a:t>
            </a:r>
            <a:r>
              <a:rPr lang="ru-RU" dirty="0" smtClean="0"/>
              <a:t> информацию и </a:t>
            </a:r>
            <a:r>
              <a:rPr lang="ru-RU" dirty="0" smtClean="0">
                <a:solidFill>
                  <a:srgbClr val="0070C0"/>
                </a:solidFill>
              </a:rPr>
              <a:t>передать</a:t>
            </a:r>
            <a:r>
              <a:rPr lang="ru-RU" dirty="0" smtClean="0"/>
              <a:t> </a:t>
            </a:r>
            <a:r>
              <a:rPr lang="ru-RU" dirty="0" smtClean="0"/>
              <a:t>способы деятельности.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8573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Мастер-класс имеет определенную структуру</a:t>
            </a:r>
            <a:r>
              <a:rPr lang="ru-RU" sz="40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340105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теоретическую часть;</a:t>
            </a:r>
          </a:p>
          <a:p>
            <a:pPr lvl="0"/>
            <a:r>
              <a:rPr lang="ru-RU" dirty="0" smtClean="0"/>
              <a:t>показ или демонстрацию технологии процесса;</a:t>
            </a:r>
          </a:p>
          <a:p>
            <a:pPr lvl="0"/>
            <a:r>
              <a:rPr lang="ru-RU" dirty="0" smtClean="0"/>
              <a:t>практическую часть – создание продукта;</a:t>
            </a:r>
          </a:p>
          <a:p>
            <a:pPr lvl="0"/>
            <a:r>
              <a:rPr lang="ru-RU" dirty="0" smtClean="0"/>
              <a:t>презентацию продукта (афиширование);</a:t>
            </a:r>
          </a:p>
          <a:p>
            <a:pPr lvl="0"/>
            <a:r>
              <a:rPr lang="ru-RU" dirty="0" smtClean="0"/>
              <a:t>выводы (рефлексию).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Алгоритм его </a:t>
            </a:r>
            <a:r>
              <a:rPr lang="ru-RU" b="1" dirty="0" smtClean="0"/>
              <a:t>проведения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4071966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Определяет </a:t>
            </a:r>
            <a:r>
              <a:rPr lang="ru-RU" dirty="0" smtClean="0"/>
              <a:t>задачи, формулирует проблемную ситуацию;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Представляет участникам мастер-класса </a:t>
            </a:r>
            <a:r>
              <a:rPr lang="ru-RU" dirty="0" smtClean="0"/>
              <a:t>технологию изготовления, представления;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Формирует рабочие творческие группы;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Организует самостоятельную практическую работу педагогов с материалами;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Предлагает педагогам представить и обсудить результаты их работы.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А</a:t>
            </a:r>
            <a:r>
              <a:rPr lang="ru-RU" sz="4000" b="1" dirty="0" smtClean="0"/>
              <a:t>лгоритм подготовки </a:t>
            </a:r>
            <a:r>
              <a:rPr lang="ru-RU" sz="4000" b="1" dirty="0" smtClean="0"/>
              <a:t>к мастер-классу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350046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Определите тему </a:t>
            </a:r>
            <a:r>
              <a:rPr lang="ru-RU" b="1" dirty="0" smtClean="0"/>
              <a:t>мастер-класса</a:t>
            </a:r>
          </a:p>
          <a:p>
            <a:r>
              <a:rPr lang="ru-RU" b="1" dirty="0" smtClean="0"/>
              <a:t>Соберите информацию по </a:t>
            </a:r>
            <a:r>
              <a:rPr lang="ru-RU" b="1" dirty="0" smtClean="0"/>
              <a:t>теме</a:t>
            </a:r>
          </a:p>
          <a:p>
            <a:r>
              <a:rPr lang="ru-RU" b="1" dirty="0" smtClean="0"/>
              <a:t>Сформулируйте цель </a:t>
            </a:r>
            <a:r>
              <a:rPr lang="ru-RU" b="1" dirty="0" smtClean="0"/>
              <a:t>мастер-класса</a:t>
            </a:r>
          </a:p>
          <a:p>
            <a:r>
              <a:rPr lang="ru-RU" b="1" dirty="0" smtClean="0"/>
              <a:t>Определите </a:t>
            </a:r>
            <a:r>
              <a:rPr lang="ru-RU" b="1" dirty="0" smtClean="0"/>
              <a:t>задачи</a:t>
            </a:r>
          </a:p>
          <a:p>
            <a:r>
              <a:rPr lang="ru-RU" b="1" dirty="0" smtClean="0"/>
              <a:t>Выделите проблему или </a:t>
            </a:r>
            <a:r>
              <a:rPr lang="ru-RU" b="1" dirty="0" smtClean="0"/>
              <a:t>вопрос</a:t>
            </a:r>
          </a:p>
          <a:p>
            <a:r>
              <a:rPr lang="ru-RU" b="1" dirty="0" smtClean="0"/>
              <a:t>Определите форму проведения </a:t>
            </a:r>
            <a:r>
              <a:rPr lang="ru-RU" b="1" dirty="0" smtClean="0"/>
              <a:t>мастер-класса</a:t>
            </a:r>
          </a:p>
          <a:p>
            <a:r>
              <a:rPr lang="ru-RU" b="1" dirty="0" smtClean="0"/>
              <a:t>Подготовьте необходимое </a:t>
            </a:r>
            <a:r>
              <a:rPr lang="ru-RU" b="1" dirty="0" smtClean="0"/>
              <a:t>оборудование</a:t>
            </a:r>
          </a:p>
          <a:p>
            <a:r>
              <a:rPr lang="ru-RU" b="1" dirty="0" smtClean="0"/>
              <a:t>Составьте план проведения </a:t>
            </a:r>
            <a:r>
              <a:rPr lang="ru-RU" b="1" dirty="0" smtClean="0"/>
              <a:t>мастер-класса</a:t>
            </a:r>
          </a:p>
          <a:p>
            <a:r>
              <a:rPr lang="ru-RU" b="1" dirty="0" smtClean="0"/>
              <a:t>Подготовьте примерный </a:t>
            </a:r>
            <a:r>
              <a:rPr lang="ru-RU" b="1" dirty="0" smtClean="0"/>
              <a:t>текст</a:t>
            </a:r>
          </a:p>
          <a:p>
            <a:r>
              <a:rPr lang="ru-RU" b="1" dirty="0" smtClean="0"/>
              <a:t>Подготовьте заключительную часть мастер-класса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G:\Рисунки\i (6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7144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Пример подготовки и проведения </a:t>
            </a:r>
            <a:r>
              <a:rPr lang="ru-RU" sz="3600" b="1" dirty="0" smtClean="0"/>
              <a:t>мастер-класса </a:t>
            </a:r>
            <a:r>
              <a:rPr lang="ru-RU" sz="3600" b="1" dirty="0" smtClean="0"/>
              <a:t>«Такие разные куклы»</a:t>
            </a:r>
            <a:br>
              <a:rPr lang="ru-RU" sz="3600" b="1" dirty="0" smtClean="0"/>
            </a:br>
            <a:endParaRPr lang="ru-RU" sz="3600" b="1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329642" cy="371477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4500" b="1" i="1" dirty="0" smtClean="0">
                <a:solidFill>
                  <a:srgbClr val="0070C0"/>
                </a:solidFill>
              </a:rPr>
              <a:t>План проведения итогового </a:t>
            </a:r>
            <a:r>
              <a:rPr lang="ru-RU" sz="4500" b="1" i="1" dirty="0" smtClean="0">
                <a:solidFill>
                  <a:srgbClr val="0070C0"/>
                </a:solidFill>
              </a:rPr>
              <a:t>мастер-класса</a:t>
            </a:r>
          </a:p>
          <a:p>
            <a:pPr algn="ctr">
              <a:buNone/>
            </a:pPr>
            <a:r>
              <a:rPr lang="ru-RU" sz="1300" b="1" i="1" dirty="0" smtClean="0">
                <a:solidFill>
                  <a:srgbClr val="0070C0"/>
                </a:solidFill>
              </a:rPr>
              <a:t> </a:t>
            </a:r>
          </a:p>
          <a:p>
            <a:pPr lvl="0"/>
            <a:r>
              <a:rPr lang="ru-RU" dirty="0" err="1" smtClean="0"/>
              <a:t>Минипрезентации</a:t>
            </a:r>
            <a:r>
              <a:rPr lang="ru-RU" dirty="0" smtClean="0"/>
              <a:t> </a:t>
            </a:r>
            <a:r>
              <a:rPr lang="ru-RU" dirty="0" smtClean="0"/>
              <a:t>мастерских, распределение участников по секциям (выбор </a:t>
            </a:r>
            <a:r>
              <a:rPr lang="ru-RU" dirty="0" err="1" smtClean="0"/>
              <a:t>бейджа</a:t>
            </a:r>
            <a:r>
              <a:rPr lang="ru-RU" dirty="0" smtClean="0"/>
              <a:t> или пригласительного буклета).</a:t>
            </a:r>
          </a:p>
          <a:p>
            <a:pPr lvl="0"/>
            <a:r>
              <a:rPr lang="ru-RU" dirty="0" smtClean="0"/>
              <a:t>Практическая часть (мастерские) – создание куклы-игрушки.</a:t>
            </a:r>
          </a:p>
          <a:p>
            <a:pPr lvl="0"/>
            <a:r>
              <a:rPr lang="ru-RU" dirty="0" smtClean="0"/>
              <a:t>Игровая часть – творческая игра с элементами импровизации с куклой-игрушкой в заранее созданном игровом пространстве.</a:t>
            </a:r>
          </a:p>
          <a:p>
            <a:pPr lvl="0"/>
            <a:r>
              <a:rPr lang="ru-RU" dirty="0" smtClean="0"/>
              <a:t>Итоговая презентация творческой игры с использованием куклы-игрушки в игровом пространстве для всех участников мастер-класса.</a:t>
            </a:r>
          </a:p>
          <a:p>
            <a:pPr lvl="0"/>
            <a:r>
              <a:rPr lang="ru-RU" dirty="0" smtClean="0"/>
              <a:t>Обсуждение и обмен мнениями.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337</Words>
  <PresentationFormat>Экран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«Как правильно провести мастер-класс»</vt:lpstr>
      <vt:lpstr>Роль педагога состоит в том,  чтобы открывать двери,  а не в том, чтобы проталкивать в них учеников.   Артур Шнабель,  австрийский пианист и педагог </vt:lpstr>
      <vt:lpstr>Слайд 3</vt:lpstr>
      <vt:lpstr>Слайд 4</vt:lpstr>
      <vt:lpstr>Слайд 5</vt:lpstr>
      <vt:lpstr>Мастер-класс имеет определенную структуру: </vt:lpstr>
      <vt:lpstr>Алгоритм его проведения </vt:lpstr>
      <vt:lpstr>Алгоритм подготовки к мастер-классу</vt:lpstr>
      <vt:lpstr>Пример подготовки и проведения мастер-класса «Такие разные куклы»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ludmila</dc:creator>
  <cp:lastModifiedBy>ludmila</cp:lastModifiedBy>
  <cp:revision>7</cp:revision>
  <dcterms:created xsi:type="dcterms:W3CDTF">2017-03-14T17:13:00Z</dcterms:created>
  <dcterms:modified xsi:type="dcterms:W3CDTF">2017-03-14T18:28:51Z</dcterms:modified>
</cp:coreProperties>
</file>